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0" r:id="rId4"/>
    <p:sldId id="262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mbria Math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 Math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 Math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ea typeface="Cambria Math" pitchFamily="18" charset="0"/>
              </a:rPr>
              <a:pPr/>
              <a:t>1/26/2014</a:t>
            </a:fld>
            <a:endParaRPr lang="en-US">
              <a:ea typeface="Cambria Math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 Math" pitchFamily="18" charset="0"/>
              </a:defRPr>
            </a:lvl1pPr>
          </a:lstStyle>
          <a:p>
            <a:endParaRPr lang="en-US">
              <a:ea typeface="Cambria Math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 Math" pitchFamily="18" charset="0"/>
              </a:defRPr>
            </a:lvl1pPr>
          </a:lstStyle>
          <a:p>
            <a:fld id="{B6F15528-21DE-4FAA-801E-634DDDAF4B2B}" type="slidenum">
              <a:rPr lang="en-US" smtClean="0">
                <a:ea typeface="Cambria Math" pitchFamily="18" charset="0"/>
              </a:rPr>
              <a:pPr/>
              <a:t>‹#›</a:t>
            </a:fld>
            <a:endParaRPr lang="en-US">
              <a:ea typeface="Cambria Math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 Math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ea typeface="Cambria Math" pitchFamily="18" charset="0"/>
              </a:rPr>
              <a:pPr/>
              <a:t>1/26/2014</a:t>
            </a:fld>
            <a:endParaRPr lang="en-US">
              <a:ea typeface="Cambria Math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 Math" pitchFamily="18" charset="0"/>
              </a:defRPr>
            </a:lvl1pPr>
          </a:lstStyle>
          <a:p>
            <a:endParaRPr lang="en-US">
              <a:ea typeface="Cambria Math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 Math" pitchFamily="18" charset="0"/>
              </a:defRPr>
            </a:lvl1pPr>
          </a:lstStyle>
          <a:p>
            <a:fld id="{B6F15528-21DE-4FAA-801E-634DDDAF4B2B}" type="slidenum">
              <a:rPr lang="en-US" smtClean="0">
                <a:ea typeface="Cambria Math" pitchFamily="18" charset="0"/>
              </a:rPr>
              <a:pPr/>
              <a:t>‹#›</a:t>
            </a:fld>
            <a:endParaRPr lang="en-US">
              <a:ea typeface="Cambria Math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 Math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82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Generalized Shock Model for observational analysis</a:t>
            </a:r>
            <a:endParaRPr lang="zh-TW" altLang="en-US" sz="2800" dirty="0" smtClean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9173" y="606783"/>
                <a:ext cx="5520422" cy="928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Assumption</a:t>
                </a:r>
                <a:r>
                  <a:rPr lang="zh-TW" altLang="en-US" dirty="0" smtClean="0">
                    <a:latin typeface="Cambria Math" pitchFamily="18" charset="0"/>
                    <a:ea typeface="Cambria Math" pitchFamily="18" charset="0"/>
                  </a:rPr>
                  <a:t>： </a:t>
                </a:r>
                <a:endParaRPr lang="en-US" altLang="zh-TW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1. SED is self-similar throughout the shock process</a:t>
                </a: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2. Turnover frequency relates to time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zh-TW" altLang="en-US"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lang="zh-TW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zh-TW" altLang="en-US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73" y="606783"/>
                <a:ext cx="5520422" cy="928267"/>
              </a:xfrm>
              <a:prstGeom prst="rect">
                <a:avLst/>
              </a:prstGeom>
              <a:blipFill rotWithShape="1">
                <a:blip r:embed="rId2"/>
                <a:stretch>
                  <a:fillRect l="-883" t="-3947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6773912"/>
                  </p:ext>
                </p:extLst>
              </p:nvPr>
            </p:nvGraphicFramePr>
            <p:xfrm>
              <a:off x="1131830" y="1623844"/>
              <a:ext cx="7209854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5990"/>
                    <a:gridCol w="1937639"/>
                    <a:gridCol w="433622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Stage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alt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Physical</a:t>
                          </a:r>
                          <a:r>
                            <a:rPr lang="en-US" altLang="zh-TW" baseline="0" dirty="0" smtClean="0"/>
                            <a:t> Argument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Growth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800" b="1" i="0" u="none" strike="noStrike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zh-TW" altLang="en-US" smtClean="0">
                                  <a:latin typeface="Cambria Math"/>
                                </a:rPr>
                                <m:t>∝</m:t>
                              </m:r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zh-TW" altLang="en-US" b="0" i="1" smtClean="0">
                                  <a:latin typeface="Cambria Math"/>
                                </a:rPr>
                                <m:t>；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~−2.5</m:t>
                              </m:r>
                            </m:oMath>
                          </a14:m>
                          <a:r>
                            <a:rPr lang="en-US" altLang="zh-TW" dirty="0" smtClean="0"/>
                            <a:t> 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Shock formation</a:t>
                          </a:r>
                          <a:r>
                            <a:rPr lang="en-US" altLang="zh-TW" baseline="0" dirty="0" smtClean="0"/>
                            <a:t> process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Plateau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Const.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Energy losses and energy gain balanced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Decay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smtClean="0">
                                    <a:latin typeface="Cambria Math"/>
                                  </a:rPr>
                                  <m:t>∝</m:t>
                                </m:r>
                                <m:sSubSup>
                                  <m:sSubSupPr>
                                    <m:ctrlPr>
                                      <a:rPr lang="zh-TW" alt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</m:sSubSup>
                                <m:r>
                                  <a:rPr lang="zh-TW" altLang="en-US" b="0" i="1" smtClean="0">
                                    <a:latin typeface="Cambria Math"/>
                                  </a:rPr>
                                  <m:t>；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~+1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Expansion and other losses extinguish shock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6773912"/>
                  </p:ext>
                </p:extLst>
              </p:nvPr>
            </p:nvGraphicFramePr>
            <p:xfrm>
              <a:off x="1131830" y="1623844"/>
              <a:ext cx="7209854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5990"/>
                    <a:gridCol w="1937639"/>
                    <a:gridCol w="433622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Stage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8428" t="-8197" r="-22389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Physical</a:t>
                          </a:r>
                          <a:r>
                            <a:rPr lang="en-US" altLang="zh-TW" baseline="0" dirty="0" smtClean="0"/>
                            <a:t> Argument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Growth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8428" t="-108197" r="-22389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Shock formation</a:t>
                          </a:r>
                          <a:r>
                            <a:rPr lang="en-US" altLang="zh-TW" baseline="0" dirty="0" smtClean="0"/>
                            <a:t> process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Plateau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Const.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Energy losses and energy gain balanced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Decay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8428" t="-308197" r="-22389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Expansion and other losses extinguish shock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4572000" y="3273420"/>
            <a:ext cx="392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Understand the M&amp;G model using this generalized concept!</a:t>
            </a:r>
            <a:endParaRPr lang="zh-TW" altLang="en-US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8513" y="3273420"/>
            <a:ext cx="3923930" cy="3584580"/>
            <a:chOff x="178513" y="3273420"/>
            <a:chExt cx="3923930" cy="35845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13" y="3273420"/>
              <a:ext cx="3923930" cy="351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934546" y="4386822"/>
                  <a:ext cx="827471" cy="2811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1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zh-TW" altLang="en-US" sz="12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zh-TW" altLang="en-US" sz="1200">
                            <a:latin typeface="Cambria Math"/>
                          </a:rPr>
                          <m:t>~</m:t>
                        </m:r>
                        <m:sSup>
                          <m:sSupPr>
                            <m:ctrlPr>
                              <a:rPr lang="zh-TW" altLang="en-US" sz="1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1200" i="1">
                                <a:latin typeface="Cambria Math"/>
                              </a:rPr>
                              <m:t>𝜈</m:t>
                            </m:r>
                          </m:e>
                          <m:sup>
                            <m:r>
                              <a:rPr lang="zh-TW" altLang="en-US" sz="1200">
                                <a:latin typeface="Cambria Math"/>
                              </a:rPr>
                              <m:t>−0.2</m:t>
                            </m:r>
                          </m:sup>
                        </m:sSup>
                      </m:oMath>
                    </m:oMathPara>
                  </a14:m>
                  <a:endParaRPr lang="zh-TW" altLang="en-US" sz="12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4546" y="4386822"/>
                  <a:ext cx="827471" cy="28116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698870" y="4764226"/>
                  <a:ext cx="747319" cy="2811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1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zh-TW" altLang="en-US" sz="12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zh-TW" altLang="en-US" sz="1200">
                            <a:latin typeface="Cambria Math"/>
                          </a:rPr>
                          <m:t>~</m:t>
                        </m:r>
                        <m:sSup>
                          <m:sSupPr>
                            <m:ctrlPr>
                              <a:rPr lang="zh-TW" altLang="en-US" sz="1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1200" i="1">
                                <a:latin typeface="Cambria Math"/>
                              </a:rPr>
                              <m:t>𝜈</m:t>
                            </m:r>
                          </m:e>
                          <m:sup>
                            <m:r>
                              <a:rPr lang="zh-TW" altLang="en-US" sz="120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1200" b="0" i="0" smtClean="0">
                                <a:latin typeface="Cambria Math"/>
                              </a:rPr>
                              <m:t>.5</m:t>
                            </m:r>
                          </m:sup>
                        </m:sSup>
                      </m:oMath>
                    </m:oMathPara>
                  </a14:m>
                  <a:endParaRPr lang="zh-TW" altLang="en-US" sz="12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8870" y="4764226"/>
                  <a:ext cx="747319" cy="28116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2292332" y="6611779"/>
              <a:ext cx="18101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altLang="zh-TW" sz="1000" dirty="0">
                  <a:latin typeface="Cambria Math" pitchFamily="18" charset="0"/>
                  <a:ea typeface="Cambria Math" pitchFamily="18" charset="0"/>
                </a:rPr>
                <a:t>Valtaoja, A&amp;A, 254, 71 (1992)</a:t>
              </a:r>
              <a:endParaRPr lang="zh-TW" altLang="en-US" sz="1000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83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82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Generalized Shock Model in light curve behavior</a:t>
            </a:r>
            <a:endParaRPr lang="zh-TW" altLang="en-US" sz="2800" dirty="0" smtClean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110932" y="514982"/>
            <a:ext cx="3923930" cy="2524780"/>
            <a:chOff x="110564" y="514982"/>
            <a:chExt cx="3923930" cy="2524780"/>
          </a:xfrm>
        </p:grpSpPr>
        <p:grpSp>
          <p:nvGrpSpPr>
            <p:cNvPr id="11" name="Group 10"/>
            <p:cNvGrpSpPr/>
            <p:nvPr/>
          </p:nvGrpSpPr>
          <p:grpSpPr>
            <a:xfrm>
              <a:off x="110564" y="566671"/>
              <a:ext cx="3923930" cy="2473091"/>
              <a:chOff x="110564" y="566671"/>
              <a:chExt cx="3923930" cy="247309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10564" y="566671"/>
                <a:ext cx="3923930" cy="2473091"/>
                <a:chOff x="178513" y="3273420"/>
                <a:chExt cx="3923930" cy="2473091"/>
              </a:xfrm>
            </p:grpSpPr>
            <p:pic>
              <p:nvPicPr>
                <p:cNvPr id="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9715"/>
                <a:stretch/>
              </p:blipFill>
              <p:spPr bwMode="auto">
                <a:xfrm>
                  <a:off x="178513" y="3273420"/>
                  <a:ext cx="3923930" cy="2473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Rectangle 5"/>
                    <p:cNvSpPr/>
                    <p:nvPr/>
                  </p:nvSpPr>
                  <p:spPr>
                    <a:xfrm>
                      <a:off x="2934546" y="4386822"/>
                      <a:ext cx="827471" cy="28116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altLang="en-US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12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zh-TW" altLang="en-US" sz="1200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zh-TW" altLang="en-US" sz="1200">
                                <a:latin typeface="Cambria Math"/>
                              </a:rPr>
                              <m:t>~</m:t>
                            </m:r>
                            <m:sSup>
                              <m:sSupPr>
                                <m:ctrlPr>
                                  <a:rPr lang="zh-TW" altLang="en-US" sz="1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1200" i="1">
                                    <a:latin typeface="Cambria Math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zh-TW" altLang="en-US" sz="1200">
                                    <a:latin typeface="Cambria Math"/>
                                  </a:rPr>
                                  <m:t>−0.2</m:t>
                                </m:r>
                              </m:sup>
                            </m:sSup>
                          </m:oMath>
                        </m:oMathPara>
                      </a14:m>
                      <a:endParaRPr lang="zh-TW" altLang="en-US" sz="1200" dirty="0"/>
                    </a:p>
                  </p:txBody>
                </p:sp>
              </mc:Choice>
              <mc:Fallback xmlns="">
                <p:sp>
                  <p:nvSpPr>
                    <p:cNvPr id="6" name="Rectangle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34546" y="4386822"/>
                      <a:ext cx="827471" cy="281167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Rectangle 6"/>
                    <p:cNvSpPr/>
                    <p:nvPr/>
                  </p:nvSpPr>
                  <p:spPr>
                    <a:xfrm>
                      <a:off x="1698870" y="4764226"/>
                      <a:ext cx="747319" cy="28116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altLang="en-US" sz="1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12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zh-TW" altLang="en-US" sz="1200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zh-TW" altLang="en-US" sz="1200">
                                <a:latin typeface="Cambria Math"/>
                              </a:rPr>
                              <m:t>~</m:t>
                            </m:r>
                            <m:sSup>
                              <m:sSupPr>
                                <m:ctrlPr>
                                  <a:rPr lang="zh-TW" altLang="en-US" sz="1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1200" i="1">
                                    <a:latin typeface="Cambria Math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zh-TW" altLang="en-US" sz="12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zh-TW" sz="1200" b="0" i="0" smtClean="0">
                                    <a:latin typeface="Cambria Math"/>
                                  </a:rPr>
                                  <m:t>.5</m:t>
                                </m:r>
                              </m:sup>
                            </m:sSup>
                          </m:oMath>
                        </m:oMathPara>
                      </a14:m>
                      <a:endParaRPr lang="zh-TW" altLang="en-US" sz="1200" dirty="0"/>
                    </a:p>
                  </p:txBody>
                </p:sp>
              </mc:Choice>
              <mc:Fallback xmlns="">
                <p:sp>
                  <p:nvSpPr>
                    <p:cNvPr id="7" name="Rectangle 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98870" y="4764226"/>
                      <a:ext cx="747319" cy="281167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" name="TextBox 9"/>
              <p:cNvSpPr txBox="1"/>
              <p:nvPr/>
            </p:nvSpPr>
            <p:spPr>
              <a:xfrm>
                <a:off x="329680" y="2338644"/>
                <a:ext cx="181011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altLang="zh-TW" sz="1000" dirty="0">
                    <a:latin typeface="Cambria Math" pitchFamily="18" charset="0"/>
                    <a:ea typeface="Cambria Math" pitchFamily="18" charset="0"/>
                  </a:rPr>
                  <a:t>Valtaoja, A&amp;A, 254, 71 (1992)</a:t>
                </a:r>
                <a:endParaRPr lang="zh-TW" altLang="en-US" sz="10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037532" y="514982"/>
                  <a:ext cx="37484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sz="1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zh-TW" altLang="en-US" sz="1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532" y="514982"/>
                  <a:ext cx="374846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234735" y="529717"/>
                  <a:ext cx="37805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sz="1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1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735" y="529717"/>
                  <a:ext cx="378052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6358" y="469790"/>
            <a:ext cx="8938504" cy="6275849"/>
            <a:chOff x="96358" y="469790"/>
            <a:chExt cx="8938504" cy="6275849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59" y="2280438"/>
              <a:ext cx="5431230" cy="4465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820562" y="2280438"/>
              <a:ext cx="0" cy="3477809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977080" y="2427901"/>
              <a:ext cx="1037968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633139" y="5758246"/>
                  <a:ext cx="37484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sz="1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zh-TW" altLang="en-US" sz="1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3139" y="5758246"/>
                  <a:ext cx="374846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2932173" y="5758245"/>
                  <a:ext cx="37805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sz="1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1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173" y="5758245"/>
                  <a:ext cx="378052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/>
            <p:cNvCxnSpPr/>
            <p:nvPr/>
          </p:nvCxnSpPr>
          <p:spPr>
            <a:xfrm flipV="1">
              <a:off x="3121199" y="2280438"/>
              <a:ext cx="0" cy="3477809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96358" y="469790"/>
                  <a:ext cx="2280903" cy="1754326"/>
                </a:xfrm>
                <a:prstGeom prst="rect">
                  <a:avLst/>
                </a:prstGeom>
                <a:ln w="2540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dirty="0" smtClean="0"/>
                    <a:t>For </a:t>
                  </a:r>
                  <a14:m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𝜈</m:t>
                      </m:r>
                      <m:r>
                        <a:rPr lang="en-US" altLang="zh-TW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zh-TW" alt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a14:m>
                  <a:r>
                    <a:rPr lang="en-US" altLang="zh-TW" dirty="0" smtClean="0"/>
                    <a:t>, they reach the peak of the light curve at the same time. The higher the frequency, the lower the flux level.</a:t>
                  </a:r>
                  <a:endParaRPr lang="zh-TW" alt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58" y="469790"/>
                  <a:ext cx="2280903" cy="175432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852" t="-1027" r="-2646" b="-3767"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>
              <a:stCxn id="27" idx="2"/>
            </p:cNvCxnSpPr>
            <p:nvPr/>
          </p:nvCxnSpPr>
          <p:spPr>
            <a:xfrm>
              <a:off x="1236810" y="2224116"/>
              <a:ext cx="526087" cy="49437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496064" y="683605"/>
                  <a:ext cx="2280903" cy="1499578"/>
                </a:xfrm>
                <a:prstGeom prst="rect">
                  <a:avLst/>
                </a:prstGeom>
                <a:ln w="25400">
                  <a:solidFill>
                    <a:srgbClr val="0000F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dirty="0" smtClean="0"/>
                    <a:t>For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0" smtClean="0">
                          <a:latin typeface="Cambria Math"/>
                        </a:rPr>
                        <m:t>&lt;</m:t>
                      </m:r>
                      <m:r>
                        <a:rPr lang="zh-TW" altLang="en-US" i="1">
                          <a:latin typeface="Cambria Math"/>
                        </a:rPr>
                        <m:t>𝜈</m:t>
                      </m:r>
                      <m:r>
                        <a:rPr lang="en-US" altLang="zh-TW" b="0" i="0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zh-TW" alt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a14:m>
                  <a:r>
                    <a:rPr lang="en-US" altLang="zh-TW" dirty="0" smtClean="0"/>
                    <a:t>, they peak when </a:t>
                  </a:r>
                  <a14:m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𝜈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dirty="0" smtClean="0"/>
                    <a:t>. The peak flux doesn’t change much with frequency.</a:t>
                  </a:r>
                  <a:endParaRPr lang="zh-TW" alt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6064" y="683605"/>
                  <a:ext cx="2280903" cy="149957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583" t="-800" b="-4800"/>
                  </a:stretch>
                </a:blipFill>
                <a:ln w="2540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/>
            <p:cNvCxnSpPr/>
            <p:nvPr/>
          </p:nvCxnSpPr>
          <p:spPr>
            <a:xfrm>
              <a:off x="2141838" y="2496015"/>
              <a:ext cx="0" cy="2710299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820212" y="2496015"/>
              <a:ext cx="0" cy="2710299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767563" y="3295135"/>
              <a:ext cx="0" cy="1911179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837504" y="4019342"/>
              <a:ext cx="0" cy="1186972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061389" y="5039295"/>
              <a:ext cx="2933612" cy="0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84354" y="5198077"/>
              <a:ext cx="2796278" cy="369332"/>
            </a:xfrm>
            <a:prstGeom prst="rect">
              <a:avLst/>
            </a:prstGeom>
            <a:noFill/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Peak time scales with freq.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3528195" y="2932670"/>
              <a:ext cx="1582737" cy="108667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717059" y="3208467"/>
                  <a:ext cx="3317803" cy="2053575"/>
                </a:xfrm>
                <a:prstGeom prst="rect">
                  <a:avLst/>
                </a:prstGeom>
                <a:ln w="25400">
                  <a:solidFill>
                    <a:srgbClr val="00B05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dirty="0" smtClean="0"/>
                    <a:t>For </a:t>
                  </a:r>
                  <a14:m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𝜈</m:t>
                      </m:r>
                      <m:r>
                        <a:rPr lang="en-US" altLang="zh-TW" b="0" i="0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a14:m>
                  <a:r>
                    <a:rPr lang="en-US" altLang="zh-TW" dirty="0" smtClean="0"/>
                    <a:t>, they peak when </a:t>
                  </a:r>
                  <a14:m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𝜈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dirty="0" smtClean="0"/>
                    <a:t>. The peak flux decays with frequency and depends on how the shock dissipates.</a:t>
                  </a:r>
                </a:p>
                <a:p>
                  <a:r>
                    <a:rPr lang="en-US" altLang="zh-TW" dirty="0" smtClean="0"/>
                    <a:t>*Note that this only holds true </a:t>
                  </a:r>
                  <a:r>
                    <a:rPr lang="en-US" altLang="zh-TW" dirty="0" err="1" smtClean="0"/>
                    <a:t>iff</a:t>
                  </a:r>
                  <a:r>
                    <a:rPr lang="en-US" altLang="zh-TW" dirty="0" smtClean="0"/>
                    <a:t> the shock dissipation is slower than power law index 2.5. (b&lt;2.5)</a:t>
                  </a:r>
                  <a:endParaRPr lang="zh-TW" altLang="en-US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7059" y="3208467"/>
                  <a:ext cx="3317803" cy="20535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277" t="-587" r="-1095" b="-3226"/>
                  </a:stretch>
                </a:blipFill>
                <a:ln w="254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1283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6358" y="469790"/>
            <a:ext cx="8938503" cy="6275849"/>
            <a:chOff x="96358" y="469790"/>
            <a:chExt cx="8938503" cy="627584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59" y="2280438"/>
              <a:ext cx="5431230" cy="4465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1820562" y="2280438"/>
              <a:ext cx="0" cy="3477809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977080" y="2427901"/>
              <a:ext cx="1037968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633139" y="5758246"/>
                  <a:ext cx="37484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sz="1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zh-TW" altLang="en-US" sz="1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3139" y="5758246"/>
                  <a:ext cx="374846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932173" y="5758245"/>
                  <a:ext cx="37805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sz="1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1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173" y="5758245"/>
                  <a:ext cx="378052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>
            <a:xfrm flipV="1">
              <a:off x="3121199" y="2280438"/>
              <a:ext cx="0" cy="3477809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96358" y="469790"/>
                  <a:ext cx="2280903" cy="1754326"/>
                </a:xfrm>
                <a:prstGeom prst="rect">
                  <a:avLst/>
                </a:prstGeom>
                <a:ln w="2540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dirty="0" smtClean="0"/>
                    <a:t>For </a:t>
                  </a:r>
                  <a14:m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𝜈</m:t>
                      </m:r>
                      <m:r>
                        <a:rPr lang="en-US" altLang="zh-TW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zh-TW" alt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a14:m>
                  <a:r>
                    <a:rPr lang="en-US" altLang="zh-TW" dirty="0" smtClean="0"/>
                    <a:t>, they reach the peak of the light curve at the same time. The higher the frequency, the lower the flux level.</a:t>
                  </a:r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58" y="469790"/>
                  <a:ext cx="2280903" cy="175432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852" t="-1027" r="-2646" b="-3767"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stCxn id="11" idx="2"/>
            </p:cNvCxnSpPr>
            <p:nvPr/>
          </p:nvCxnSpPr>
          <p:spPr>
            <a:xfrm>
              <a:off x="1236810" y="2224116"/>
              <a:ext cx="526087" cy="49437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2496064" y="683605"/>
                  <a:ext cx="2280903" cy="1499578"/>
                </a:xfrm>
                <a:prstGeom prst="rect">
                  <a:avLst/>
                </a:prstGeom>
                <a:ln w="25400">
                  <a:solidFill>
                    <a:srgbClr val="0000F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dirty="0" smtClean="0"/>
                    <a:t>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0" smtClean="0">
                          <a:latin typeface="Cambria Math"/>
                        </a:rPr>
                        <m:t>&lt;</m:t>
                      </m:r>
                      <m:r>
                        <a:rPr lang="zh-TW" altLang="en-US" i="1">
                          <a:latin typeface="Cambria Math"/>
                        </a:rPr>
                        <m:t>𝜈</m:t>
                      </m:r>
                      <m:r>
                        <a:rPr lang="en-US" altLang="zh-TW" b="0" i="0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zh-TW" alt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a14:m>
                  <a:r>
                    <a:rPr lang="en-US" altLang="zh-TW" dirty="0" smtClean="0"/>
                    <a:t>, they peak when </a:t>
                  </a:r>
                  <a14:m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𝜈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dirty="0" smtClean="0"/>
                    <a:t>. The peak flux doesn’t change much with frequency.</a:t>
                  </a:r>
                  <a:endParaRPr lang="zh-TW" alt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6064" y="683605"/>
                  <a:ext cx="2280903" cy="149957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583" t="-800" b="-4800"/>
                  </a:stretch>
                </a:blipFill>
                <a:ln w="2540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>
            <a:xfrm>
              <a:off x="2141838" y="2496015"/>
              <a:ext cx="0" cy="2710299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20212" y="2496015"/>
              <a:ext cx="0" cy="2710299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67563" y="3295135"/>
              <a:ext cx="0" cy="1911179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37504" y="4019342"/>
              <a:ext cx="0" cy="1186972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061389" y="5039295"/>
              <a:ext cx="2933612" cy="0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484354" y="5198077"/>
              <a:ext cx="2796278" cy="369332"/>
            </a:xfrm>
            <a:prstGeom prst="rect">
              <a:avLst/>
            </a:prstGeom>
            <a:noFill/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Peak time scales with freq.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528195" y="2932670"/>
              <a:ext cx="1582737" cy="108667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717058" y="4692064"/>
                  <a:ext cx="3317803" cy="2053575"/>
                </a:xfrm>
                <a:prstGeom prst="rect">
                  <a:avLst/>
                </a:prstGeom>
                <a:ln w="25400">
                  <a:solidFill>
                    <a:srgbClr val="00B05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dirty="0" smtClean="0"/>
                    <a:t>For </a:t>
                  </a:r>
                  <a14:m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𝜈</m:t>
                      </m:r>
                      <m:r>
                        <a:rPr lang="en-US" altLang="zh-TW" b="0" i="0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a14:m>
                  <a:r>
                    <a:rPr lang="en-US" altLang="zh-TW" dirty="0" smtClean="0"/>
                    <a:t>, they peak when </a:t>
                  </a:r>
                  <a14:m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𝜈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dirty="0" smtClean="0"/>
                    <a:t>. The peak flux decays with frequency and depends on how the shock dissipates.</a:t>
                  </a:r>
                </a:p>
                <a:p>
                  <a:r>
                    <a:rPr lang="en-US" altLang="zh-TW" dirty="0" smtClean="0"/>
                    <a:t>*Note that this only holds true </a:t>
                  </a:r>
                  <a:r>
                    <a:rPr lang="en-US" altLang="zh-TW" dirty="0" err="1" smtClean="0"/>
                    <a:t>iff</a:t>
                  </a:r>
                  <a:r>
                    <a:rPr lang="en-US" altLang="zh-TW" dirty="0" smtClean="0"/>
                    <a:t> the shock dissipation is slower than power law index 2.5. (b&lt;2.5)</a:t>
                  </a:r>
                  <a:endParaRPr lang="zh-TW" alt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7058" y="4692064"/>
                  <a:ext cx="3317803" cy="20535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277" t="-587" r="-1095" b="-3226"/>
                  </a:stretch>
                </a:blipFill>
                <a:ln w="254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06" y="324644"/>
            <a:ext cx="3638631" cy="428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-82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Generalized Shock Model in light curve analysis</a:t>
            </a:r>
            <a:endParaRPr lang="zh-TW" altLang="en-US" sz="2800" dirty="0" smtClean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23568" y="580885"/>
            <a:ext cx="4822998" cy="6195802"/>
            <a:chOff x="123568" y="580885"/>
            <a:chExt cx="4822998" cy="619580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68" y="580885"/>
              <a:ext cx="4822998" cy="610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2993787" y="6530466"/>
              <a:ext cx="195277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zh-TW" sz="1000" dirty="0"/>
                <a:t>Orienti, MNRAS, 428, 2418 (2013)</a:t>
              </a:r>
              <a:endParaRPr lang="zh-TW" altLang="en-US" sz="10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-82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Example</a:t>
            </a:r>
            <a:r>
              <a:rPr lang="zh-TW" altLang="en-US" sz="2800" dirty="0" smtClean="0">
                <a:latin typeface="Cambria Math" pitchFamily="18" charset="0"/>
                <a:ea typeface="Cambria Math" pitchFamily="18" charset="0"/>
              </a:rPr>
              <a:t>：</a:t>
            </a:r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PKS 1510-089</a:t>
            </a:r>
            <a:endParaRPr lang="zh-TW" altLang="en-US" sz="2800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9"/>
          <a:stretch/>
        </p:blipFill>
        <p:spPr bwMode="auto">
          <a:xfrm>
            <a:off x="5630307" y="4270989"/>
            <a:ext cx="3419079" cy="2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436604" y="2767914"/>
            <a:ext cx="4530811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3993" y="3319849"/>
            <a:ext cx="4530811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23993" y="3855309"/>
            <a:ext cx="4530811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28365" y="4440195"/>
            <a:ext cx="4530811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0126" y="5066271"/>
            <a:ext cx="4530811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6177" y="2290120"/>
            <a:ext cx="4530811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30040" y="1762898"/>
            <a:ext cx="4530811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23992" y="1227439"/>
            <a:ext cx="4530811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3993" y="897925"/>
            <a:ext cx="4530811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06314" y="833394"/>
                <a:ext cx="26073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Flux level rising</a:t>
                </a:r>
                <a:r>
                  <a:rPr lang="zh-TW" altLang="en-US" dirty="0" smtClean="0">
                    <a:latin typeface="Cambria Math" pitchFamily="18" charset="0"/>
                    <a:ea typeface="Cambria Math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𝜈</m:t>
                    </m:r>
                    <m:r>
                      <a:rPr lang="en-US" altLang="zh-TW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314" y="833394"/>
                <a:ext cx="260738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869" t="-10000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06314" y="1920788"/>
                <a:ext cx="3268267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Flux level at max</a:t>
                </a:r>
                <a:r>
                  <a:rPr lang="zh-TW" altLang="en-US" dirty="0" smtClean="0">
                    <a:latin typeface="Cambria Math" pitchFamily="18" charset="0"/>
                    <a:ea typeface="Cambria Math" pitchFamily="18" charset="0"/>
                  </a:rPr>
                  <a:t>：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altLang="zh-TW">
                        <a:latin typeface="Cambria Math"/>
                      </a:rPr>
                      <m:t>&lt;</m:t>
                    </m:r>
                    <m:r>
                      <a:rPr lang="zh-TW" altLang="en-US" i="1">
                        <a:latin typeface="Cambria Math"/>
                      </a:rPr>
                      <m:t>𝜈</m:t>
                    </m:r>
                    <m:r>
                      <a:rPr lang="en-US" altLang="zh-TW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314" y="1920788"/>
                <a:ext cx="3268267" cy="391582"/>
              </a:xfrm>
              <a:prstGeom prst="rect">
                <a:avLst/>
              </a:prstGeom>
              <a:blipFill rotWithShape="1">
                <a:blip r:embed="rId5"/>
                <a:stretch>
                  <a:fillRect l="-1493" t="-9375" b="-20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53891" y="3680254"/>
                <a:ext cx="2654253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Flux level falling</a:t>
                </a:r>
                <a:r>
                  <a:rPr lang="zh-TW" altLang="en-US" dirty="0" smtClean="0">
                    <a:latin typeface="Cambria Math" pitchFamily="18" charset="0"/>
                    <a:ea typeface="Cambria Math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𝜈</m:t>
                    </m:r>
                    <m:r>
                      <a:rPr lang="en-US" altLang="zh-TW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891" y="3680254"/>
                <a:ext cx="2654253" cy="391582"/>
              </a:xfrm>
              <a:prstGeom prst="rect">
                <a:avLst/>
              </a:prstGeom>
              <a:blipFill rotWithShape="1">
                <a:blip r:embed="rId6"/>
                <a:stretch>
                  <a:fillRect l="-2069" t="-9375" b="-20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148649" y="691978"/>
            <a:ext cx="0" cy="6837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148649" y="1491049"/>
            <a:ext cx="0" cy="14828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48649" y="3089190"/>
            <a:ext cx="0" cy="20924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40195" y="514982"/>
            <a:ext cx="0" cy="4666618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506097" y="514982"/>
            <a:ext cx="0" cy="4666618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349578" y="514982"/>
            <a:ext cx="0" cy="4666618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283674" y="514982"/>
            <a:ext cx="0" cy="4666618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201295" y="514982"/>
            <a:ext cx="0" cy="5008856"/>
          </a:xfrm>
          <a:prstGeom prst="line">
            <a:avLst/>
          </a:prstGeom>
          <a:ln w="63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921208" y="514982"/>
            <a:ext cx="0" cy="5008856"/>
          </a:xfrm>
          <a:prstGeom prst="line">
            <a:avLst/>
          </a:prstGeom>
          <a:ln w="63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649359" y="514982"/>
            <a:ext cx="0" cy="5160888"/>
          </a:xfrm>
          <a:prstGeom prst="line">
            <a:avLst/>
          </a:prstGeom>
          <a:ln w="63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705596" y="4440195"/>
            <a:ext cx="0" cy="2016294"/>
          </a:xfrm>
          <a:prstGeom prst="line">
            <a:avLst/>
          </a:prstGeom>
          <a:ln w="63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908144" y="4794422"/>
            <a:ext cx="0" cy="1610723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8624836" y="5181600"/>
            <a:ext cx="0" cy="1223546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911543" y="4374293"/>
            <a:ext cx="0" cy="2030853"/>
          </a:xfrm>
          <a:prstGeom prst="line">
            <a:avLst/>
          </a:prstGeom>
          <a:ln w="63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339846" y="4374292"/>
            <a:ext cx="0" cy="2030853"/>
          </a:xfrm>
          <a:prstGeom prst="line">
            <a:avLst/>
          </a:prstGeom>
          <a:ln w="63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83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82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Example</a:t>
            </a:r>
            <a:r>
              <a:rPr lang="zh-TW" altLang="en-US" sz="2800" dirty="0" smtClean="0">
                <a:latin typeface="Cambria Math" pitchFamily="18" charset="0"/>
                <a:ea typeface="Cambria Math" pitchFamily="18" charset="0"/>
              </a:rPr>
              <a:t>：</a:t>
            </a:r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PKS 1510-089</a:t>
            </a:r>
            <a:endParaRPr lang="zh-TW" altLang="en-US" sz="2800" dirty="0" smtClean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73138" y="3508475"/>
            <a:ext cx="4656678" cy="3249541"/>
            <a:chOff x="110564" y="566671"/>
            <a:chExt cx="4656678" cy="3249541"/>
          </a:xfrm>
        </p:grpSpPr>
        <p:grpSp>
          <p:nvGrpSpPr>
            <p:cNvPr id="13" name="Group 12"/>
            <p:cNvGrpSpPr/>
            <p:nvPr/>
          </p:nvGrpSpPr>
          <p:grpSpPr>
            <a:xfrm>
              <a:off x="110564" y="566671"/>
              <a:ext cx="4656678" cy="3249541"/>
              <a:chOff x="178513" y="3273420"/>
              <a:chExt cx="4656678" cy="324954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682" b="29715"/>
              <a:stretch/>
            </p:blipFill>
            <p:spPr bwMode="auto">
              <a:xfrm>
                <a:off x="178513" y="3273420"/>
                <a:ext cx="4656678" cy="3249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3914849" y="4821254"/>
                    <a:ext cx="827471" cy="28116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TW" altLang="en-US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12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zh-TW" altLang="en-US" sz="12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zh-TW" altLang="en-US" sz="1200">
                              <a:latin typeface="Cambria Math"/>
                            </a:rPr>
                            <m:t>~</m:t>
                          </m:r>
                          <m:sSup>
                            <m:sSupPr>
                              <m:ctrlPr>
                                <a:rPr lang="zh-TW" altLang="en-US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200" i="1"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zh-TW" altLang="en-US" sz="1200">
                                  <a:latin typeface="Cambria Math"/>
                                </a:rPr>
                                <m:t>−0.2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1200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4849" y="4821254"/>
                    <a:ext cx="827471" cy="28116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2446189" y="5077258"/>
                    <a:ext cx="747319" cy="28116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TW" altLang="en-US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12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zh-TW" altLang="en-US" sz="12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zh-TW" altLang="en-US" sz="1200">
                              <a:latin typeface="Cambria Math"/>
                            </a:rPr>
                            <m:t>~</m:t>
                          </m:r>
                          <m:sSup>
                            <m:sSupPr>
                              <m:ctrlPr>
                                <a:rPr lang="zh-TW" altLang="en-US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200" i="1"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zh-TW" altLang="en-US" sz="12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1200" b="0" i="0" smtClean="0">
                                  <a:latin typeface="Cambria Math"/>
                                </a:rPr>
                                <m:t>.5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12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189" y="5077258"/>
                    <a:ext cx="747319" cy="28116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TextBox 13"/>
            <p:cNvSpPr txBox="1"/>
            <p:nvPr/>
          </p:nvSpPr>
          <p:spPr>
            <a:xfrm>
              <a:off x="783992" y="2956482"/>
              <a:ext cx="18101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altLang="zh-TW" sz="1000" dirty="0">
                  <a:latin typeface="Cambria Math" pitchFamily="18" charset="0"/>
                  <a:ea typeface="Cambria Math" pitchFamily="18" charset="0"/>
                </a:rPr>
                <a:t>Valtaoja, A&amp;A, 254, 71 (1992)</a:t>
              </a:r>
              <a:endParaRPr lang="zh-TW" altLang="en-US" sz="1000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3365" y="3490183"/>
            <a:ext cx="3741566" cy="3300785"/>
            <a:chOff x="363365" y="3490183"/>
            <a:chExt cx="3741566" cy="330078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65" y="3490183"/>
              <a:ext cx="3730840" cy="326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152152" y="6544747"/>
              <a:ext cx="195277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zh-TW" sz="1000" dirty="0"/>
                <a:t>Orienti, MNRAS, 428, 2418 (2013)</a:t>
              </a:r>
              <a:endParaRPr lang="zh-TW" altLang="en-US" sz="1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3365" y="596492"/>
            <a:ext cx="3195443" cy="2842811"/>
            <a:chOff x="3561234" y="596492"/>
            <a:chExt cx="3195443" cy="2842811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234" y="596492"/>
              <a:ext cx="3160842" cy="284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803898" y="1441192"/>
              <a:ext cx="195277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zh-TW" sz="1000" dirty="0"/>
                <a:t>Orienti, MNRAS, 428, 2418 (2013)</a:t>
              </a:r>
              <a:endParaRPr lang="zh-TW" altLang="en-US" sz="1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88251" y="596493"/>
            <a:ext cx="2992757" cy="2836199"/>
            <a:chOff x="409470" y="596493"/>
            <a:chExt cx="2992757" cy="283619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600"/>
            <a:stretch/>
          </p:blipFill>
          <p:spPr bwMode="auto">
            <a:xfrm>
              <a:off x="409470" y="596493"/>
              <a:ext cx="2992757" cy="283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462798" y="2187140"/>
              <a:ext cx="18101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altLang="zh-TW" sz="1000" dirty="0">
                  <a:latin typeface="Cambria Math" pitchFamily="18" charset="0"/>
                  <a:ea typeface="Cambria Math" pitchFamily="18" charset="0"/>
                </a:rPr>
                <a:t>Valtaoja, A&amp;A, 254, 71 (1992)</a:t>
              </a:r>
              <a:endParaRPr lang="zh-TW" altLang="en-US" sz="1000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H="1">
            <a:off x="1424938" y="3924368"/>
            <a:ext cx="803847" cy="20255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092411" y="3783785"/>
            <a:ext cx="1087982" cy="2811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103097" y="3698954"/>
            <a:ext cx="347450" cy="10204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219200" y="840260"/>
            <a:ext cx="741062" cy="6260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729946" y="691978"/>
            <a:ext cx="1161535" cy="2306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792628" y="667264"/>
            <a:ext cx="263610" cy="4613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310713" y="2718486"/>
            <a:ext cx="745525" cy="164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343010" y="1881426"/>
            <a:ext cx="885775" cy="8155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60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3" y="506744"/>
            <a:ext cx="3930692" cy="630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-82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Example</a:t>
            </a:r>
            <a:r>
              <a:rPr lang="zh-TW" altLang="en-US" sz="2800" dirty="0" smtClean="0">
                <a:latin typeface="Cambria Math" pitchFamily="18" charset="0"/>
                <a:ea typeface="Cambria Math" pitchFamily="18" charset="0"/>
              </a:rPr>
              <a:t>：</a:t>
            </a:r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3C</a:t>
            </a:r>
            <a:r>
              <a:rPr lang="zh-TW" altLang="en-US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279</a:t>
            </a:r>
            <a:endParaRPr lang="zh-TW" altLang="en-US" sz="2800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9"/>
          <a:stretch/>
        </p:blipFill>
        <p:spPr bwMode="auto">
          <a:xfrm>
            <a:off x="4963042" y="4036542"/>
            <a:ext cx="3799897" cy="27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486030" y="4679093"/>
            <a:ext cx="2924435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86030" y="4069493"/>
            <a:ext cx="2924435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86030" y="3476369"/>
            <a:ext cx="2924435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86030" y="5189839"/>
            <a:ext cx="2924435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86030" y="2949147"/>
            <a:ext cx="2924435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86030" y="2323071"/>
            <a:ext cx="2924435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86030" y="1927655"/>
            <a:ext cx="2924435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6030" y="1334531"/>
            <a:ext cx="2924435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86030" y="741406"/>
            <a:ext cx="2924435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5400000">
                <a:off x="3190130" y="5268098"/>
                <a:ext cx="26073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Flux level rising</a:t>
                </a:r>
                <a:r>
                  <a:rPr lang="zh-TW" altLang="en-US" dirty="0" smtClean="0">
                    <a:latin typeface="Cambria Math" pitchFamily="18" charset="0"/>
                    <a:ea typeface="Cambria Math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𝜈</m:t>
                    </m:r>
                    <m:r>
                      <a:rPr lang="en-US" altLang="zh-TW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90130" y="5268098"/>
                <a:ext cx="260738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8333" t="-2108" r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09154" y="3529606"/>
                <a:ext cx="3268267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Flux level at max</a:t>
                </a:r>
                <a:r>
                  <a:rPr lang="zh-TW" altLang="en-US" dirty="0" smtClean="0">
                    <a:latin typeface="Cambria Math" pitchFamily="18" charset="0"/>
                    <a:ea typeface="Cambria Math" pitchFamily="18" charset="0"/>
                  </a:rPr>
                  <a:t>：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altLang="zh-TW">
                        <a:latin typeface="Cambria Math"/>
                      </a:rPr>
                      <m:t>&lt;</m:t>
                    </m:r>
                    <m:r>
                      <a:rPr lang="zh-TW" altLang="en-US" i="1">
                        <a:latin typeface="Cambria Math"/>
                      </a:rPr>
                      <m:t>𝜈</m:t>
                    </m:r>
                    <m:r>
                      <a:rPr lang="en-US" altLang="zh-TW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154" y="3529606"/>
                <a:ext cx="3268267" cy="391582"/>
              </a:xfrm>
              <a:prstGeom prst="rect">
                <a:avLst/>
              </a:prstGeom>
              <a:blipFill rotWithShape="1">
                <a:blip r:embed="rId5"/>
                <a:stretch>
                  <a:fillRect l="-1679" t="-9375" b="-20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09153" y="1832635"/>
                <a:ext cx="2654253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Flux level falling</a:t>
                </a:r>
                <a:r>
                  <a:rPr lang="zh-TW" altLang="en-US" dirty="0" smtClean="0">
                    <a:latin typeface="Cambria Math" pitchFamily="18" charset="0"/>
                    <a:ea typeface="Cambria Math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𝜈</m:t>
                    </m:r>
                    <m:r>
                      <a:rPr lang="en-US" altLang="zh-TW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153" y="1832635"/>
                <a:ext cx="2654253" cy="391582"/>
              </a:xfrm>
              <a:prstGeom prst="rect">
                <a:avLst/>
              </a:prstGeom>
              <a:blipFill rotWithShape="1">
                <a:blip r:embed="rId6"/>
                <a:stretch>
                  <a:fillRect l="-2069" t="-9375" b="-20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4168346" y="833394"/>
            <a:ext cx="0" cy="227227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68346" y="3179805"/>
            <a:ext cx="0" cy="109118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168346" y="4333103"/>
            <a:ext cx="0" cy="14086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627867" y="4539049"/>
            <a:ext cx="0" cy="1333735"/>
          </a:xfrm>
          <a:prstGeom prst="line">
            <a:avLst/>
          </a:prstGeom>
          <a:ln w="63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097427" y="514982"/>
            <a:ext cx="0" cy="4666618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031525" y="473793"/>
            <a:ext cx="0" cy="4666618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990335" y="473793"/>
            <a:ext cx="0" cy="4666618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891481" y="473793"/>
            <a:ext cx="0" cy="4666618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229859" y="6602166"/>
            <a:ext cx="18149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 err="1"/>
              <a:t>Larionov</a:t>
            </a:r>
            <a:r>
              <a:rPr lang="en-US" altLang="zh-TW" sz="1000" dirty="0"/>
              <a:t>, A&amp;A, 492, 389 (2008)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35831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735" y="472544"/>
            <a:ext cx="5280625" cy="4643308"/>
            <a:chOff x="262065" y="1246746"/>
            <a:chExt cx="5280625" cy="464330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65" y="1246746"/>
              <a:ext cx="5280625" cy="464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732993" y="4188478"/>
              <a:ext cx="18149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000" dirty="0" err="1"/>
                <a:t>Larionov</a:t>
              </a:r>
              <a:r>
                <a:rPr lang="en-US" altLang="zh-TW" sz="1000" dirty="0"/>
                <a:t>, A&amp;A, 492, 389 (2008)</a:t>
              </a:r>
              <a:endParaRPr lang="zh-TW" altLang="en-US" sz="1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-82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Example</a:t>
            </a:r>
            <a:r>
              <a:rPr lang="zh-TW" altLang="en-US" sz="2800" dirty="0" smtClean="0">
                <a:latin typeface="Cambria Math" pitchFamily="18" charset="0"/>
                <a:ea typeface="Cambria Math" pitchFamily="18" charset="0"/>
              </a:rPr>
              <a:t>：</a:t>
            </a:r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3C</a:t>
            </a:r>
            <a:r>
              <a:rPr lang="zh-TW" altLang="en-US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279 –</a:t>
            </a:r>
            <a:r>
              <a:rPr lang="zh-TW" altLang="en-US" sz="28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self similarity of SED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5103" y="609600"/>
            <a:ext cx="2421924" cy="3410465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4432903" y="3568018"/>
            <a:ext cx="4656678" cy="3249541"/>
            <a:chOff x="110564" y="566671"/>
            <a:chExt cx="4656678" cy="3249541"/>
          </a:xfrm>
        </p:grpSpPr>
        <p:grpSp>
          <p:nvGrpSpPr>
            <p:cNvPr id="6" name="Group 5"/>
            <p:cNvGrpSpPr/>
            <p:nvPr/>
          </p:nvGrpSpPr>
          <p:grpSpPr>
            <a:xfrm>
              <a:off x="110564" y="566671"/>
              <a:ext cx="4656678" cy="3249541"/>
              <a:chOff x="178513" y="3273420"/>
              <a:chExt cx="4656678" cy="3249541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682" b="29715"/>
              <a:stretch/>
            </p:blipFill>
            <p:spPr bwMode="auto">
              <a:xfrm>
                <a:off x="178513" y="3273420"/>
                <a:ext cx="4656678" cy="3249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3914849" y="4821254"/>
                    <a:ext cx="827471" cy="28116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TW" altLang="en-US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12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zh-TW" altLang="en-US" sz="12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zh-TW" altLang="en-US" sz="1200">
                              <a:latin typeface="Cambria Math"/>
                            </a:rPr>
                            <m:t>~</m:t>
                          </m:r>
                          <m:sSup>
                            <m:sSupPr>
                              <m:ctrlPr>
                                <a:rPr lang="zh-TW" altLang="en-US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200" i="1"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zh-TW" altLang="en-US" sz="1200">
                                  <a:latin typeface="Cambria Math"/>
                                </a:rPr>
                                <m:t>−0.2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1200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4849" y="4821254"/>
                    <a:ext cx="827471" cy="28116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2446189" y="5077258"/>
                    <a:ext cx="747319" cy="28116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TW" altLang="en-US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12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zh-TW" altLang="en-US" sz="12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zh-TW" altLang="en-US" sz="1200">
                              <a:latin typeface="Cambria Math"/>
                            </a:rPr>
                            <m:t>~</m:t>
                          </m:r>
                          <m:sSup>
                            <m:sSupPr>
                              <m:ctrlPr>
                                <a:rPr lang="zh-TW" altLang="en-US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200" i="1"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zh-TW" altLang="en-US" sz="12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1200" b="0" i="0" smtClean="0">
                                  <a:latin typeface="Cambria Math"/>
                                </a:rPr>
                                <m:t>.5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1200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189" y="5077258"/>
                    <a:ext cx="747319" cy="28116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TextBox 6"/>
            <p:cNvSpPr txBox="1"/>
            <p:nvPr/>
          </p:nvSpPr>
          <p:spPr>
            <a:xfrm>
              <a:off x="783992" y="2956482"/>
              <a:ext cx="18101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altLang="zh-TW" sz="1000" dirty="0">
                  <a:latin typeface="Cambria Math" pitchFamily="18" charset="0"/>
                  <a:ea typeface="Cambria Math" pitchFamily="18" charset="0"/>
                </a:rPr>
                <a:t>Valtaoja, A&amp;A, 254, 71 (1992)</a:t>
              </a:r>
              <a:endParaRPr lang="zh-TW" altLang="en-US" sz="1000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03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7838" y="-82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Counter (?) Examples </a:t>
            </a:r>
            <a:endParaRPr lang="en-US" altLang="zh-TW" sz="2800" dirty="0" smtClean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31791" y="0"/>
            <a:ext cx="2952750" cy="3962400"/>
            <a:chOff x="286522" y="755821"/>
            <a:chExt cx="2952750" cy="3962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22" y="755821"/>
              <a:ext cx="295275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64019" y="856735"/>
              <a:ext cx="18165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altLang="zh-TW" sz="1000" dirty="0">
                  <a:latin typeface="Cambria Math" pitchFamily="18" charset="0"/>
                  <a:ea typeface="Cambria Math" pitchFamily="18" charset="0"/>
                </a:rPr>
                <a:t>Valtaoja, ApJS, 120, 95 (1999)</a:t>
              </a:r>
              <a:endParaRPr lang="zh-TW" altLang="en-US" sz="1000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1921" y="514982"/>
            <a:ext cx="4268274" cy="6144077"/>
            <a:chOff x="3342416" y="514982"/>
            <a:chExt cx="4268274" cy="61440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16" y="615776"/>
              <a:ext cx="4268274" cy="604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695106" y="514982"/>
              <a:ext cx="17139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zh-TW" sz="1000" dirty="0"/>
                <a:t>Hovatta, A&amp;A, 485, 51 (2008)</a:t>
              </a:r>
              <a:endParaRPr lang="zh-TW" altLang="en-US" sz="1000" dirty="0"/>
            </a:p>
          </p:txBody>
        </p:sp>
      </p:grp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32" y="4055546"/>
            <a:ext cx="3627144" cy="29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988908" y="4168346"/>
            <a:ext cx="1005016" cy="2290119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172588" y="2352103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Plateau Stage in the generalized shock model seems to be missing??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6920917" y="3829431"/>
            <a:ext cx="1166071" cy="44895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02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82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Where is the Plateau Stage ???</a:t>
            </a:r>
            <a:endParaRPr lang="en-US" altLang="zh-TW" sz="2800" dirty="0" smtClean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4861" y="568057"/>
            <a:ext cx="4841705" cy="4311858"/>
            <a:chOff x="104861" y="568057"/>
            <a:chExt cx="4841705" cy="431185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61" y="568057"/>
              <a:ext cx="4841705" cy="431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2364870" y="3134615"/>
              <a:ext cx="17139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zh-TW" sz="1000" dirty="0"/>
                <a:t>Hovatta, A&amp;A, 485, 51 (2008)</a:t>
              </a:r>
              <a:endParaRPr lang="zh-TW" altLang="en-US" sz="1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73138" y="3508475"/>
            <a:ext cx="4656678" cy="3249541"/>
            <a:chOff x="110564" y="566671"/>
            <a:chExt cx="4656678" cy="3249541"/>
          </a:xfrm>
        </p:grpSpPr>
        <p:grpSp>
          <p:nvGrpSpPr>
            <p:cNvPr id="22" name="Group 21"/>
            <p:cNvGrpSpPr/>
            <p:nvPr/>
          </p:nvGrpSpPr>
          <p:grpSpPr>
            <a:xfrm>
              <a:off x="110564" y="566671"/>
              <a:ext cx="4656678" cy="3249541"/>
              <a:chOff x="178513" y="3273420"/>
              <a:chExt cx="4656678" cy="3249541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682" b="29715"/>
              <a:stretch/>
            </p:blipFill>
            <p:spPr bwMode="auto">
              <a:xfrm>
                <a:off x="178513" y="3273420"/>
                <a:ext cx="4656678" cy="3249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/>
                  <p:cNvSpPr/>
                  <p:nvPr/>
                </p:nvSpPr>
                <p:spPr>
                  <a:xfrm>
                    <a:off x="3914849" y="4821254"/>
                    <a:ext cx="827471" cy="28116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TW" altLang="en-US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12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zh-TW" altLang="en-US" sz="12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zh-TW" altLang="en-US" sz="1200">
                              <a:latin typeface="Cambria Math"/>
                            </a:rPr>
                            <m:t>~</m:t>
                          </m:r>
                          <m:sSup>
                            <m:sSupPr>
                              <m:ctrlPr>
                                <a:rPr lang="zh-TW" altLang="en-US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200" i="1"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zh-TW" altLang="en-US" sz="1200">
                                  <a:latin typeface="Cambria Math"/>
                                </a:rPr>
                                <m:t>−0.2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1200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4849" y="4821254"/>
                    <a:ext cx="827471" cy="28116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2446189" y="5077258"/>
                    <a:ext cx="747319" cy="28116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TW" altLang="en-US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12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zh-TW" altLang="en-US" sz="12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zh-TW" altLang="en-US" sz="1200">
                              <a:latin typeface="Cambria Math"/>
                            </a:rPr>
                            <m:t>~</m:t>
                          </m:r>
                          <m:sSup>
                            <m:sSupPr>
                              <m:ctrlPr>
                                <a:rPr lang="zh-TW" altLang="en-US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200" i="1"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zh-TW" altLang="en-US" sz="12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1200" b="0" i="0" smtClean="0">
                                  <a:latin typeface="Cambria Math"/>
                                </a:rPr>
                                <m:t>.5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12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189" y="5077258"/>
                    <a:ext cx="747319" cy="28116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TextBox 22"/>
            <p:cNvSpPr txBox="1"/>
            <p:nvPr/>
          </p:nvSpPr>
          <p:spPr>
            <a:xfrm>
              <a:off x="783992" y="2956482"/>
              <a:ext cx="18101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altLang="zh-TW" sz="1000" dirty="0">
                  <a:latin typeface="Cambria Math" pitchFamily="18" charset="0"/>
                  <a:ea typeface="Cambria Math" pitchFamily="18" charset="0"/>
                </a:rPr>
                <a:t>Valtaoja, A&amp;A, 254, 71 (1992)</a:t>
              </a:r>
              <a:endParaRPr lang="zh-TW" altLang="en-US" sz="1000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 flipV="1">
            <a:off x="2998573" y="1334530"/>
            <a:ext cx="3336310" cy="267455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40411" y="576295"/>
            <a:ext cx="3696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What happened ?</a:t>
            </a:r>
          </a:p>
          <a:p>
            <a:r>
              <a:rPr lang="en-US" altLang="zh-TW" dirty="0" err="1" smtClean="0">
                <a:latin typeface="Cambria Math" pitchFamily="18" charset="0"/>
                <a:ea typeface="Cambria Math" pitchFamily="18" charset="0"/>
              </a:rPr>
              <a:t>Hovatta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+ 2008 discusses a population of 55AGNs with multiple flares … so this doesn’t look like a lone phenomena…</a:t>
            </a:r>
          </a:p>
          <a:p>
            <a:endParaRPr lang="en-US" altLang="zh-TW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However, this isn’t explained YET!</a:t>
            </a:r>
            <a:r>
              <a:rPr lang="zh-TW" alt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As we have seen in the cases of PKS1510-089 and 3C 279, the plateau stage seems to be there…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860" y="5012226"/>
            <a:ext cx="408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There seems to be no explanation to this YET???? (one more </a:t>
            </a:r>
            <a:r>
              <a:rPr lang="en-US" altLang="zh-TW" smtClean="0">
                <a:latin typeface="Cambria Math" pitchFamily="18" charset="0"/>
                <a:ea typeface="Cambria Math" pitchFamily="18" charset="0"/>
              </a:rPr>
              <a:t>thesis topic </a:t>
            </a:r>
            <a:r>
              <a:rPr lang="en-US" altLang="zh-TW" smtClean="0"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)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88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mbria Math" pitchFamily="18" charset="0"/>
            <a:ea typeface="Cambria Math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823</Words>
  <Application>Microsoft Office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18</cp:revision>
  <dcterms:created xsi:type="dcterms:W3CDTF">2006-08-16T00:00:00Z</dcterms:created>
  <dcterms:modified xsi:type="dcterms:W3CDTF">2014-01-26T16:29:19Z</dcterms:modified>
</cp:coreProperties>
</file>